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e1a084e9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e1a084e9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9bad2b13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9bad2b13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e1a084e9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e1a084e9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4e1a084e9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4e1a084e9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8c4a65c0d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8c4a65c0d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8c4a65c0d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8c4a65c0d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4e1a084e9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4e1a084e9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e1a084e9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e1a084e9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e1a084e9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e1a084e9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8c4a65c0d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8c4a65c0d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e1a084e9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e1a084e9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8.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learntosolderkits.com/" TargetMode="External"/><Relationship Id="rId4" Type="http://schemas.openxmlformats.org/officeDocument/2006/relationships/image" Target="../media/image12.png"/><Relationship Id="rId5" Type="http://schemas.openxmlformats.org/officeDocument/2006/relationships/hyperlink" Target="https://cad.onshape.com/publications/e3bdcfd963f6c27ca68a8dd5/w/d9d0b5db2dadaf990935f3dc/e/d23a04c36aac5381c6cb938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hyperlink" Target="https://www.google.com/search?rlz=1C5CHFA_enUS965US965&amp;cs=0&amp;sca_esv=76b1d1510d0b1bcc&amp;sxsrf=AE3TifOplMuiQe49VVSFG0O7z45ou3guGA%3A1760452945840&amp;q=Strong+joint&amp;sa=X&amp;ved=2ahUKEwibr7aj9qOQAxXhEkQIHUbOKwEQxccNegQIFhAD&amp;mstk=AUtExfCkAm850_T0dK5lQI5naflgTYxuUlSILy2sPzhT5N8inybqbsxUnfRNjqLKEdAmeS4bad1-lZFS_ATPcv82_Y1v5xOiMYgzRhlg6pzh5Nfc5U4bSMyfNrdVb4lmtJqOX8oqHme6pj8UeX3H2kyrwY7C38r-VHy8fyABXQOZHpIXye63gPvKSGfNzpVQcBW48dl_uNigACreQeC7RH912FjogOat7qIyojIAimjhSckpJsBsq8J8I2RyJqOvYMy6Tx1fV6kyuHbLbfb7Ur-XeHEVOxTymxDlkldR0zgZRQN1vQ&amp;csui=3" TargetMode="External"/><Relationship Id="rId5" Type="http://schemas.openxmlformats.org/officeDocument/2006/relationships/image" Target="../media/image3.png"/><Relationship Id="rId6" Type="http://schemas.openxmlformats.org/officeDocument/2006/relationships/hyperlink" Target="https://www.google.com/search?rlz=1C5CHFA_enUS965US965&amp;cs=0&amp;sca_esv=76b1d1510d0b1bcc&amp;sxsrf=AE3TifOplMuiQe49VVSFG0O7z45ou3guGA%3A1760452945840&amp;q=Good+wetting&amp;sa=X&amp;ved=2ahUKEwibr7aj9qOQAxXhEkQIHUbOKwEQxccNegQIERAD&amp;mstk=AUtExfCkAm850_T0dK5lQI5naflgTYxuUlSILy2sPzhT5N8inybqbsxUnfRNjqLKEdAmeS4bad1-lZFS_ATPcv82_Y1v5xOiMYgzRhlg6pzh5Nfc5U4bSMyfNrdVb4lmtJqOX8oqHme6pj8UeX3H2kyrwY7C38r-VHy8fyABXQOZHpIXye63gPvKSGfNzpVQcBW48dl_uNigACreQeC7RH912FjogOat7qIyojIAimjhSckpJsBsq8J8I2RyJqOvYMy6Tx1fV6kyuHbLbfb7Ur-XeHEVOxTymxDlkldR0zgZRQN1vQ&amp;csui=3" TargetMode="External"/><Relationship Id="rId7" Type="http://schemas.openxmlformats.org/officeDocument/2006/relationships/hyperlink" Target="https://www.google.com/search?rlz=1C5CHFA_enUS965US965&amp;cs=0&amp;sca_esv=76b1d1510d0b1bcc&amp;sxsrf=AE3TifOplMuiQe49VVSFG0O7z45ou3guGA%3A1760452945840&amp;q=Good+wetting&amp;sa=X&amp;ved=2ahUKEwibr7aj9qOQAxXhEkQIHUbOKwEQxccNegQIERAD&amp;mstk=AUtExfCkAm850_T0dK5lQI5naflgTYxuUlSILy2sPzhT5N8inybqbsxUnfRNjqLKEdAmeS4bad1-lZFS_ATPcv82_Y1v5xOiMYgzRhlg6pzh5Nfc5U4bSMyfNrdVb4lmtJqOX8oqHme6pj8UeX3H2kyrwY7C38r-VHy8fyABXQOZHpIXye63gPvKSGfNzpVQcBW48dl_uNigACreQeC7RH912FjogOat7qIyojIAimjhSckpJsBsq8J8I2RyJqOvYMy6Tx1fV6kyuHbLbfb7Ur-XeHEVOxTymxDlkldR0zgZRQN1vQ&amp;csui=3" TargetMode="External"/><Relationship Id="rId8" Type="http://schemas.openxmlformats.org/officeDocument/2006/relationships/hyperlink" Target="https://www.google.com/search?rlz=1C5CHFA_enUS965US965&amp;cs=0&amp;sca_esv=76b1d1510d0b1bcc&amp;sxsrf=AE3TifOplMuiQe49VVSFG0O7z45ou3guGA%3A1760452945840&amp;q=Strong+joint&amp;sa=X&amp;ved=2ahUKEwibr7aj9qOQAxXhEkQIHUbOKwEQxccNegQIFhAD&amp;mstk=AUtExfCkAm850_T0dK5lQI5naflgTYxuUlSILy2sPzhT5N8inybqbsxUnfRNjqLKEdAmeS4bad1-lZFS_ATPcv82_Y1v5xOiMYgzRhlg6pzh5Nfc5U4bSMyfNrdVb4lmtJqOX8oqHme6pj8UeX3H2kyrwY7C38r-VHy8fyABXQOZHpIXye63gPvKSGfNzpVQcBW48dl_uNigACreQeC7RH912FjogOat7qIyojIAimjhSckpJsBsq8J8I2RyJqOvYMy6Tx1fV6kyuHbLbfb7Ur-XeHEVOxTymxDlkldR0zgZRQN1vQ&amp;csui=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795325" y="538100"/>
            <a:ext cx="7688100" cy="1664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134F5C"/>
                </a:solidFill>
                <a:highlight>
                  <a:schemeClr val="dk1"/>
                </a:highlight>
              </a:rPr>
              <a:t>Soldering </a:t>
            </a:r>
            <a:endParaRPr b="1">
              <a:solidFill>
                <a:srgbClr val="134F5C"/>
              </a:solidFill>
              <a:highlight>
                <a:schemeClr val="dk1"/>
              </a:highlight>
            </a:endParaRPr>
          </a:p>
        </p:txBody>
      </p:sp>
      <p:sp>
        <p:nvSpPr>
          <p:cNvPr id="55" name="Google Shape;55;p13"/>
          <p:cNvSpPr txBox="1"/>
          <p:nvPr>
            <p:ph idx="1" type="subTitle"/>
          </p:nvPr>
        </p:nvSpPr>
        <p:spPr>
          <a:xfrm>
            <a:off x="311700" y="2571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134F5C"/>
                </a:solidFill>
                <a:highlight>
                  <a:schemeClr val="dk1"/>
                </a:highlight>
              </a:rPr>
              <a:t>SMC Engineering Club</a:t>
            </a:r>
            <a:endParaRPr>
              <a:solidFill>
                <a:srgbClr val="134F5C"/>
              </a:solidFill>
              <a:highlight>
                <a:schemeClr val="dk1"/>
              </a:highlight>
            </a:endParaRPr>
          </a:p>
        </p:txBody>
      </p:sp>
      <p:pic>
        <p:nvPicPr>
          <p:cNvPr id="56" name="Google Shape;56;p13"/>
          <p:cNvPicPr preferRelativeResize="0"/>
          <p:nvPr/>
        </p:nvPicPr>
        <p:blipFill>
          <a:blip r:embed="rId4">
            <a:alphaModFix/>
          </a:blip>
          <a:stretch>
            <a:fillRect/>
          </a:stretch>
        </p:blipFill>
        <p:spPr>
          <a:xfrm>
            <a:off x="2926676" y="3396328"/>
            <a:ext cx="2238400" cy="1790700"/>
          </a:xfrm>
          <a:prstGeom prst="rect">
            <a:avLst/>
          </a:prstGeom>
          <a:noFill/>
          <a:ln>
            <a:noFill/>
          </a:ln>
        </p:spPr>
      </p:pic>
      <p:pic>
        <p:nvPicPr>
          <p:cNvPr id="57" name="Google Shape;57;p13"/>
          <p:cNvPicPr preferRelativeResize="0"/>
          <p:nvPr/>
        </p:nvPicPr>
        <p:blipFill>
          <a:blip r:embed="rId5">
            <a:alphaModFix/>
          </a:blip>
          <a:stretch>
            <a:fillRect/>
          </a:stretch>
        </p:blipFill>
        <p:spPr>
          <a:xfrm>
            <a:off x="4854825" y="3396325"/>
            <a:ext cx="1944925" cy="1944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23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Safety	</a:t>
            </a:r>
            <a:endParaRPr/>
          </a:p>
        </p:txBody>
      </p:sp>
      <p:sp>
        <p:nvSpPr>
          <p:cNvPr id="124" name="Google Shape;124;p22"/>
          <p:cNvSpPr txBox="1"/>
          <p:nvPr>
            <p:ph idx="1" type="body"/>
          </p:nvPr>
        </p:nvSpPr>
        <p:spPr>
          <a:xfrm>
            <a:off x="311700" y="70972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 sz="1700">
                <a:solidFill>
                  <a:schemeClr val="dk1"/>
                </a:solidFill>
              </a:rPr>
              <a:t>Always assume the irons are hot because they often are!!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Always solder using a fan or in a well ventilated area as soldering produces fumes.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EMPHASIS: </a:t>
            </a:r>
            <a:r>
              <a:rPr lang="en" sz="1700">
                <a:solidFill>
                  <a:schemeClr val="dk1"/>
                </a:solidFill>
              </a:rPr>
              <a:t>Soldering</a:t>
            </a:r>
            <a:r>
              <a:rPr lang="en" sz="1700">
                <a:solidFill>
                  <a:schemeClr val="dk1"/>
                </a:solidFill>
              </a:rPr>
              <a:t> fumes are not just regular fumes like automotive fumes or fire smoke, they </a:t>
            </a:r>
            <a:r>
              <a:rPr lang="en" sz="1700">
                <a:solidFill>
                  <a:schemeClr val="dk1"/>
                </a:solidFill>
              </a:rPr>
              <a:t>contain</a:t>
            </a:r>
            <a:r>
              <a:rPr lang="en" sz="1700">
                <a:solidFill>
                  <a:schemeClr val="dk1"/>
                </a:solidFill>
              </a:rPr>
              <a:t> irritants and toxic substances that can cause eye irritation.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EMPHASIS: these rods are hotter than the inside of a hot oven, you can get 3rd degree burns easily if you are not careful</a:t>
            </a:r>
            <a:endParaRPr sz="1700">
              <a:solidFill>
                <a:schemeClr val="dk1"/>
              </a:solidFill>
            </a:endParaRPr>
          </a:p>
        </p:txBody>
      </p:sp>
      <p:pic>
        <p:nvPicPr>
          <p:cNvPr id="125" name="Google Shape;125;p22"/>
          <p:cNvPicPr preferRelativeResize="0"/>
          <p:nvPr/>
        </p:nvPicPr>
        <p:blipFill>
          <a:blip r:embed="rId3">
            <a:alphaModFix/>
          </a:blip>
          <a:stretch>
            <a:fillRect/>
          </a:stretch>
        </p:blipFill>
        <p:spPr>
          <a:xfrm>
            <a:off x="4674714" y="3335788"/>
            <a:ext cx="1654898" cy="1654875"/>
          </a:xfrm>
          <a:prstGeom prst="rect">
            <a:avLst/>
          </a:prstGeom>
          <a:noFill/>
          <a:ln>
            <a:noFill/>
          </a:ln>
        </p:spPr>
      </p:pic>
      <p:pic>
        <p:nvPicPr>
          <p:cNvPr id="126" name="Google Shape;126;p22"/>
          <p:cNvPicPr preferRelativeResize="0"/>
          <p:nvPr/>
        </p:nvPicPr>
        <p:blipFill>
          <a:blip r:embed="rId4">
            <a:alphaModFix/>
          </a:blip>
          <a:stretch>
            <a:fillRect/>
          </a:stretch>
        </p:blipFill>
        <p:spPr>
          <a:xfrm>
            <a:off x="6842763" y="3066023"/>
            <a:ext cx="2146637" cy="1909350"/>
          </a:xfrm>
          <a:prstGeom prst="rect">
            <a:avLst/>
          </a:prstGeom>
          <a:noFill/>
          <a:ln>
            <a:noFill/>
          </a:ln>
        </p:spPr>
      </p:pic>
      <p:pic>
        <p:nvPicPr>
          <p:cNvPr id="127" name="Google Shape;127;p22"/>
          <p:cNvPicPr preferRelativeResize="0"/>
          <p:nvPr/>
        </p:nvPicPr>
        <p:blipFill>
          <a:blip r:embed="rId5">
            <a:alphaModFix/>
          </a:blip>
          <a:stretch>
            <a:fillRect/>
          </a:stretch>
        </p:blipFill>
        <p:spPr>
          <a:xfrm>
            <a:off x="2920400" y="3335800"/>
            <a:ext cx="1241149" cy="1654876"/>
          </a:xfrm>
          <a:prstGeom prst="rect">
            <a:avLst/>
          </a:prstGeom>
          <a:noFill/>
          <a:ln>
            <a:noFill/>
          </a:ln>
        </p:spPr>
      </p:pic>
      <p:pic>
        <p:nvPicPr>
          <p:cNvPr id="128" name="Google Shape;128;p22"/>
          <p:cNvPicPr preferRelativeResize="0"/>
          <p:nvPr/>
        </p:nvPicPr>
        <p:blipFill>
          <a:blip r:embed="rId6">
            <a:alphaModFix/>
          </a:blip>
          <a:stretch>
            <a:fillRect/>
          </a:stretch>
        </p:blipFill>
        <p:spPr>
          <a:xfrm rot="5400000">
            <a:off x="493725" y="3080826"/>
            <a:ext cx="1624275" cy="2164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Good Practice</a:t>
            </a:r>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When the soldering iron is hot but unused, keep some solder on the tip. When hot, it can accelerate the oxidation process of the iron. When you keep solder on it, it will oxidize the solder and keep the iron safe. When you need to use the soldering iron again, you can always clean the solder off and get a new bit. This protects and extends the lifespan of soldering iron tips.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Soldering Kit Instructions:</a:t>
            </a:r>
            <a:endParaRPr/>
          </a:p>
        </p:txBody>
      </p:sp>
      <p:sp>
        <p:nvSpPr>
          <p:cNvPr id="140" name="Google Shape;140;p24"/>
          <p:cNvSpPr txBox="1"/>
          <p:nvPr>
            <p:ph idx="1" type="body"/>
          </p:nvPr>
        </p:nvSpPr>
        <p:spPr>
          <a:xfrm>
            <a:off x="607050" y="1299225"/>
            <a:ext cx="7929900" cy="3387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000"/>
              <a:t>For instructions go to:                           Or                  </a:t>
            </a:r>
            <a:r>
              <a:rPr lang="en" sz="2000"/>
              <a:t>   Scan the QR Code:</a:t>
            </a:r>
            <a:endParaRPr sz="2000"/>
          </a:p>
          <a:p>
            <a:pPr indent="0" lvl="0" marL="0" rtl="0" algn="l">
              <a:spcBef>
                <a:spcPts val="1200"/>
              </a:spcBef>
              <a:spcAft>
                <a:spcPts val="0"/>
              </a:spcAft>
              <a:buNone/>
            </a:pPr>
            <a:r>
              <a:rPr b="1" lang="en" sz="2216" u="sng">
                <a:solidFill>
                  <a:schemeClr val="hlink"/>
                </a:solidFill>
                <a:hlinkClick r:id="rId3"/>
              </a:rPr>
              <a:t>https://learntosolderkits.com/</a:t>
            </a:r>
            <a:endParaRPr b="1" sz="2216"/>
          </a:p>
          <a:p>
            <a:pPr indent="-329882" lvl="0" marL="457200" rtl="0" algn="l">
              <a:spcBef>
                <a:spcPts val="1200"/>
              </a:spcBef>
              <a:spcAft>
                <a:spcPts val="0"/>
              </a:spcAft>
              <a:buSzPct val="100000"/>
              <a:buChar char="-"/>
            </a:pPr>
            <a:r>
              <a:rPr lang="en" sz="1724"/>
              <a:t>Then click on </a:t>
            </a:r>
            <a:r>
              <a:rPr lang="en" sz="1724"/>
              <a:t>instructions</a:t>
            </a:r>
            <a:endParaRPr sz="1724"/>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457200" rtl="0" algn="ctr">
              <a:spcBef>
                <a:spcPts val="1200"/>
              </a:spcBef>
              <a:spcAft>
                <a:spcPts val="0"/>
              </a:spcAft>
              <a:buNone/>
            </a:pPr>
            <a:r>
              <a:t/>
            </a:r>
            <a:endParaRPr sz="1600"/>
          </a:p>
          <a:p>
            <a:pPr indent="-360680" lvl="0" marL="457200" rtl="0" algn="ctr">
              <a:spcBef>
                <a:spcPts val="1200"/>
              </a:spcBef>
              <a:spcAft>
                <a:spcPts val="0"/>
              </a:spcAft>
              <a:buSzPct val="100000"/>
              <a:buChar char="-"/>
            </a:pPr>
            <a:r>
              <a:rPr lang="en" sz="2248"/>
              <a:t>Find the matching walkthrough for your kit. </a:t>
            </a:r>
            <a:endParaRPr sz="2248"/>
          </a:p>
          <a:p>
            <a:pPr indent="0" lvl="0" marL="0" rtl="0" algn="l">
              <a:spcBef>
                <a:spcPts val="1200"/>
              </a:spcBef>
              <a:spcAft>
                <a:spcPts val="1200"/>
              </a:spcAft>
              <a:buNone/>
            </a:pPr>
            <a:r>
              <a:t/>
            </a:r>
            <a:endParaRPr sz="1600"/>
          </a:p>
        </p:txBody>
      </p:sp>
      <p:pic>
        <p:nvPicPr>
          <p:cNvPr id="141" name="Google Shape;141;p24"/>
          <p:cNvPicPr preferRelativeResize="0"/>
          <p:nvPr/>
        </p:nvPicPr>
        <p:blipFill>
          <a:blip r:embed="rId4">
            <a:alphaModFix/>
          </a:blip>
          <a:stretch>
            <a:fillRect/>
          </a:stretch>
        </p:blipFill>
        <p:spPr>
          <a:xfrm>
            <a:off x="6505900" y="1761450"/>
            <a:ext cx="1828326" cy="1828326"/>
          </a:xfrm>
          <a:prstGeom prst="rect">
            <a:avLst/>
          </a:prstGeom>
          <a:noFill/>
          <a:ln>
            <a:noFill/>
          </a:ln>
        </p:spPr>
      </p:pic>
      <p:sp>
        <p:nvSpPr>
          <p:cNvPr id="142" name="Google Shape;142;p24"/>
          <p:cNvSpPr txBox="1"/>
          <p:nvPr/>
        </p:nvSpPr>
        <p:spPr>
          <a:xfrm>
            <a:off x="6626500" y="143500"/>
            <a:ext cx="236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5"/>
              </a:rPr>
              <a:t>https://cad.onshape.com/publications/e3bdcfd963f6c27ca68a8dd5/w/d9d0b5db2dadaf990935f3dc/e/d23a04c36aac5381c6cb9388</a:t>
            </a:r>
            <a:r>
              <a:rPr lang="en" sz="800">
                <a:solidFill>
                  <a:schemeClr val="lt2"/>
                </a:solidFill>
              </a:rPr>
              <a:t> </a:t>
            </a:r>
            <a:endParaRPr sz="8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Soldering?</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solidFill>
                  <a:schemeClr val="dk1"/>
                </a:solidFill>
              </a:rPr>
              <a:t>Soldering is a joining process used to join different types of metals together by melting solder. The melted solder then allows for a connection to be formed or for security of a wire to stay in place, which is how we’ll use it today for our activity.</a:t>
            </a:r>
            <a:endParaRPr sz="1900">
              <a:solidFill>
                <a:schemeClr val="dk1"/>
              </a:solidFill>
            </a:endParaRPr>
          </a:p>
        </p:txBody>
      </p:sp>
      <p:pic>
        <p:nvPicPr>
          <p:cNvPr id="64" name="Google Shape;64;p14"/>
          <p:cNvPicPr preferRelativeResize="0"/>
          <p:nvPr/>
        </p:nvPicPr>
        <p:blipFill>
          <a:blip r:embed="rId3">
            <a:alphaModFix/>
          </a:blip>
          <a:stretch>
            <a:fillRect/>
          </a:stretch>
        </p:blipFill>
        <p:spPr>
          <a:xfrm>
            <a:off x="673375" y="2732275"/>
            <a:ext cx="3619500" cy="1809750"/>
          </a:xfrm>
          <a:prstGeom prst="rect">
            <a:avLst/>
          </a:prstGeom>
          <a:noFill/>
          <a:ln>
            <a:noFill/>
          </a:ln>
        </p:spPr>
      </p:pic>
      <p:pic>
        <p:nvPicPr>
          <p:cNvPr id="65" name="Google Shape;65;p14"/>
          <p:cNvPicPr preferRelativeResize="0"/>
          <p:nvPr/>
        </p:nvPicPr>
        <p:blipFill>
          <a:blip r:embed="rId4">
            <a:alphaModFix/>
          </a:blip>
          <a:stretch>
            <a:fillRect/>
          </a:stretch>
        </p:blipFill>
        <p:spPr>
          <a:xfrm>
            <a:off x="5019100" y="2416550"/>
            <a:ext cx="3254950" cy="244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Soldering Used For? </a:t>
            </a:r>
            <a:endParaRPr/>
          </a:p>
        </p:txBody>
      </p:sp>
      <p:sp>
        <p:nvSpPr>
          <p:cNvPr id="71" name="Google Shape;71;p15"/>
          <p:cNvSpPr txBox="1"/>
          <p:nvPr>
            <p:ph idx="1" type="body"/>
          </p:nvPr>
        </p:nvSpPr>
        <p:spPr>
          <a:xfrm>
            <a:off x="311700" y="969600"/>
            <a:ext cx="8520600" cy="3938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Soldering is used in  electronics for creating connections on circuit boards like so:</a:t>
            </a:r>
            <a:endParaRPr>
              <a:solidFill>
                <a:schemeClr val="dk1"/>
              </a:solidFill>
            </a:endParaRPr>
          </a:p>
          <a:p>
            <a:pPr indent="0" lvl="0" marL="0" rtl="0" algn="l">
              <a:spcBef>
                <a:spcPts val="1200"/>
              </a:spcBef>
              <a:spcAft>
                <a:spcPts val="0"/>
              </a:spcAft>
              <a:buNone/>
            </a:pPr>
            <a:r>
              <a:t/>
            </a: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sz="1200">
              <a:solidFill>
                <a:srgbClr val="001D35"/>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200">
              <a:solidFill>
                <a:srgbClr val="001D35"/>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200">
              <a:solidFill>
                <a:srgbClr val="001D35"/>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200">
              <a:solidFill>
                <a:srgbClr val="001D35"/>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solidFill>
                  <a:schemeClr val="dk1"/>
                </a:solidFill>
              </a:rPr>
              <a:t>These connections allow for the two base metals to share a conductive bond. This conductive bond allows for mechanical stability and an electric pathway can be facilitated between those two pads. The pads purpose is to create circuit connections</a:t>
            </a:r>
            <a:endParaRPr>
              <a:solidFill>
                <a:schemeClr val="dk1"/>
              </a:solidFill>
            </a:endParaRPr>
          </a:p>
        </p:txBody>
      </p:sp>
      <p:pic>
        <p:nvPicPr>
          <p:cNvPr id="72" name="Google Shape;72;p15"/>
          <p:cNvPicPr preferRelativeResize="0"/>
          <p:nvPr/>
        </p:nvPicPr>
        <p:blipFill>
          <a:blip r:embed="rId3">
            <a:alphaModFix/>
          </a:blip>
          <a:stretch>
            <a:fillRect/>
          </a:stretch>
        </p:blipFill>
        <p:spPr>
          <a:xfrm>
            <a:off x="1140625" y="1530450"/>
            <a:ext cx="3060302" cy="1912701"/>
          </a:xfrm>
          <a:prstGeom prst="rect">
            <a:avLst/>
          </a:prstGeom>
          <a:noFill/>
          <a:ln>
            <a:noFill/>
          </a:ln>
        </p:spPr>
      </p:pic>
      <p:pic>
        <p:nvPicPr>
          <p:cNvPr id="73" name="Google Shape;73;p15"/>
          <p:cNvPicPr preferRelativeResize="0"/>
          <p:nvPr/>
        </p:nvPicPr>
        <p:blipFill>
          <a:blip r:embed="rId4">
            <a:alphaModFix/>
          </a:blip>
          <a:stretch>
            <a:fillRect/>
          </a:stretch>
        </p:blipFill>
        <p:spPr>
          <a:xfrm>
            <a:off x="5126940" y="1530450"/>
            <a:ext cx="2867656" cy="1912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263575" y="127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Soldering Vs. Welding, What’s the Difference?</a:t>
            </a:r>
            <a:endParaRPr/>
          </a:p>
        </p:txBody>
      </p:sp>
      <p:sp>
        <p:nvSpPr>
          <p:cNvPr id="79" name="Google Shape;79;p16"/>
          <p:cNvSpPr txBox="1"/>
          <p:nvPr>
            <p:ph idx="1" type="body"/>
          </p:nvPr>
        </p:nvSpPr>
        <p:spPr>
          <a:xfrm>
            <a:off x="311700" y="757825"/>
            <a:ext cx="3908400" cy="41310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u="sng">
                <a:solidFill>
                  <a:schemeClr val="dk1"/>
                </a:solidFill>
              </a:rPr>
              <a:t>Soldering</a:t>
            </a:r>
            <a:r>
              <a:rPr lang="en">
                <a:solidFill>
                  <a:schemeClr val="dk1"/>
                </a:solidFill>
              </a:rPr>
              <a:t>: uses low-temperature heat to melt a filler metal that is used to bond base metals, like on circuit boards, in order to form a literal connection between the two base metals. General usage for soldering is electronics and circuits.</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0" name="Google Shape;80;p16"/>
          <p:cNvPicPr preferRelativeResize="0"/>
          <p:nvPr/>
        </p:nvPicPr>
        <p:blipFill>
          <a:blip r:embed="rId3">
            <a:alphaModFix/>
          </a:blip>
          <a:stretch>
            <a:fillRect/>
          </a:stretch>
        </p:blipFill>
        <p:spPr>
          <a:xfrm>
            <a:off x="859497" y="2887600"/>
            <a:ext cx="2812795" cy="1876099"/>
          </a:xfrm>
          <a:prstGeom prst="rect">
            <a:avLst/>
          </a:prstGeom>
          <a:noFill/>
          <a:ln>
            <a:noFill/>
          </a:ln>
        </p:spPr>
      </p:pic>
      <p:sp>
        <p:nvSpPr>
          <p:cNvPr id="81" name="Google Shape;81;p16"/>
          <p:cNvSpPr txBox="1"/>
          <p:nvPr/>
        </p:nvSpPr>
        <p:spPr>
          <a:xfrm>
            <a:off x="4326050" y="757825"/>
            <a:ext cx="4591200" cy="38811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u="sng">
                <a:solidFill>
                  <a:schemeClr val="dk1"/>
                </a:solidFill>
              </a:rPr>
              <a:t>Welding</a:t>
            </a:r>
            <a:r>
              <a:rPr lang="en" sz="1700">
                <a:solidFill>
                  <a:schemeClr val="dk1"/>
                </a:solidFill>
              </a:rPr>
              <a:t>: uses high-temperature heat to melt and fuse metals together.General usage is for construction and automotive, for example.</a:t>
            </a:r>
            <a:endParaRPr sz="1700">
              <a:solidFill>
                <a:schemeClr val="dk1"/>
              </a:solidFill>
            </a:endParaRPr>
          </a:p>
          <a:p>
            <a:pPr indent="0" lvl="0" marL="0" rtl="0" algn="l">
              <a:lnSpc>
                <a:spcPct val="115000"/>
              </a:lnSpc>
              <a:spcBef>
                <a:spcPts val="1200"/>
              </a:spcBef>
              <a:spcAft>
                <a:spcPts val="0"/>
              </a:spcAft>
              <a:buNone/>
            </a:pPr>
            <a:r>
              <a:t/>
            </a:r>
            <a:endParaRPr sz="1800">
              <a:solidFill>
                <a:schemeClr val="lt2"/>
              </a:solidFill>
            </a:endParaRPr>
          </a:p>
          <a:p>
            <a:pPr indent="0" lvl="0" marL="0" rtl="0" algn="l">
              <a:lnSpc>
                <a:spcPct val="115000"/>
              </a:lnSpc>
              <a:spcBef>
                <a:spcPts val="1200"/>
              </a:spcBef>
              <a:spcAft>
                <a:spcPts val="0"/>
              </a:spcAft>
              <a:buNone/>
            </a:pPr>
            <a:r>
              <a:t/>
            </a:r>
            <a:endParaRPr sz="1800">
              <a:solidFill>
                <a:schemeClr val="lt2"/>
              </a:solidFill>
            </a:endParaRPr>
          </a:p>
          <a:p>
            <a:pPr indent="0" lvl="0" marL="0" rtl="0" algn="l">
              <a:lnSpc>
                <a:spcPct val="115000"/>
              </a:lnSpc>
              <a:spcBef>
                <a:spcPts val="1200"/>
              </a:spcBef>
              <a:spcAft>
                <a:spcPts val="0"/>
              </a:spcAft>
              <a:buNone/>
            </a:pPr>
            <a:r>
              <a:t/>
            </a:r>
            <a:endParaRPr sz="1800">
              <a:solidFill>
                <a:schemeClr val="lt2"/>
              </a:solidFill>
            </a:endParaRPr>
          </a:p>
          <a:p>
            <a:pPr indent="0" lvl="0" marL="0" rtl="0" algn="l">
              <a:lnSpc>
                <a:spcPct val="115000"/>
              </a:lnSpc>
              <a:spcBef>
                <a:spcPts val="1200"/>
              </a:spcBef>
              <a:spcAft>
                <a:spcPts val="0"/>
              </a:spcAft>
              <a:buNone/>
            </a:pPr>
            <a:r>
              <a:t/>
            </a:r>
            <a:endParaRPr sz="1800">
              <a:solidFill>
                <a:schemeClr val="lt2"/>
              </a:solidFill>
            </a:endParaRPr>
          </a:p>
          <a:p>
            <a:pPr indent="0" lvl="0" marL="0" rtl="0" algn="l">
              <a:lnSpc>
                <a:spcPct val="115000"/>
              </a:lnSpc>
              <a:spcBef>
                <a:spcPts val="1200"/>
              </a:spcBef>
              <a:spcAft>
                <a:spcPts val="0"/>
              </a:spcAft>
              <a:buNone/>
            </a:pPr>
            <a:r>
              <a:t/>
            </a:r>
            <a:endParaRPr sz="1800">
              <a:solidFill>
                <a:schemeClr val="lt2"/>
              </a:solidFill>
            </a:endParaRPr>
          </a:p>
          <a:p>
            <a:pPr indent="0" lvl="0" marL="0" rtl="0" algn="l">
              <a:spcBef>
                <a:spcPts val="1200"/>
              </a:spcBef>
              <a:spcAft>
                <a:spcPts val="0"/>
              </a:spcAft>
              <a:buNone/>
            </a:pPr>
            <a:r>
              <a:t/>
            </a:r>
            <a:endParaRPr sz="1800">
              <a:solidFill>
                <a:schemeClr val="lt2"/>
              </a:solidFill>
            </a:endParaRPr>
          </a:p>
        </p:txBody>
      </p:sp>
      <p:pic>
        <p:nvPicPr>
          <p:cNvPr id="82" name="Google Shape;82;p16"/>
          <p:cNvPicPr preferRelativeResize="0"/>
          <p:nvPr/>
        </p:nvPicPr>
        <p:blipFill>
          <a:blip r:embed="rId4">
            <a:alphaModFix/>
          </a:blip>
          <a:stretch>
            <a:fillRect/>
          </a:stretch>
        </p:blipFill>
        <p:spPr>
          <a:xfrm>
            <a:off x="4833838" y="1830750"/>
            <a:ext cx="3648425" cy="2557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15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Soldering Iron Components</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7"/>
          <p:cNvPicPr preferRelativeResize="0"/>
          <p:nvPr/>
        </p:nvPicPr>
        <p:blipFill>
          <a:blip r:embed="rId3">
            <a:alphaModFix/>
          </a:blip>
          <a:stretch>
            <a:fillRect/>
          </a:stretch>
        </p:blipFill>
        <p:spPr>
          <a:xfrm>
            <a:off x="555737" y="826876"/>
            <a:ext cx="8032526" cy="390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32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Solder	</a:t>
            </a:r>
            <a:endParaRPr/>
          </a:p>
        </p:txBody>
      </p:sp>
      <p:sp>
        <p:nvSpPr>
          <p:cNvPr id="95" name="Google Shape;95;p18"/>
          <p:cNvSpPr txBox="1"/>
          <p:nvPr>
            <p:ph idx="1" type="body"/>
          </p:nvPr>
        </p:nvSpPr>
        <p:spPr>
          <a:xfrm>
            <a:off x="311700" y="807625"/>
            <a:ext cx="8520600" cy="4206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Comes in the form of wire rolled up.</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Different </a:t>
            </a:r>
            <a:r>
              <a:rPr lang="en">
                <a:solidFill>
                  <a:schemeClr val="dk1"/>
                </a:solidFill>
              </a:rPr>
              <a:t>diameters</a:t>
            </a:r>
            <a:r>
              <a:rPr lang="en">
                <a:solidFill>
                  <a:schemeClr val="dk1"/>
                </a:solidFill>
              </a:rPr>
              <a:t> of wire depending on application.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Each alloy has different melting point, strength, and purpose.</a:t>
            </a:r>
            <a:endParaRPr>
              <a:solidFill>
                <a:schemeClr val="dk1"/>
              </a:solidFill>
            </a:endParaRPr>
          </a:p>
          <a:p>
            <a:pPr indent="0" lvl="0" marL="0" rtl="0" algn="l">
              <a:spcBef>
                <a:spcPts val="1200"/>
              </a:spcBef>
              <a:spcAft>
                <a:spcPts val="0"/>
              </a:spcAft>
              <a:buNone/>
            </a:pPr>
            <a:r>
              <a:rPr lang="en">
                <a:solidFill>
                  <a:schemeClr val="dk1"/>
                </a:solidFill>
              </a:rPr>
              <a:t>Types of Solder:</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Lead-Based Solder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Toxic, lower </a:t>
            </a:r>
            <a:r>
              <a:rPr lang="en">
                <a:solidFill>
                  <a:schemeClr val="dk1"/>
                </a:solidFill>
              </a:rPr>
              <a:t>melting</a:t>
            </a:r>
            <a:r>
              <a:rPr lang="en">
                <a:solidFill>
                  <a:schemeClr val="dk1"/>
                </a:solidFill>
              </a:rPr>
              <a:t> point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Traditionally</a:t>
            </a:r>
            <a:r>
              <a:rPr lang="en">
                <a:solidFill>
                  <a:schemeClr val="dk1"/>
                </a:solidFill>
              </a:rPr>
              <a:t> used for electronics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Lead-Free Solder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Non toxic, Higher melting point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Used when </a:t>
            </a:r>
            <a:r>
              <a:rPr lang="en">
                <a:solidFill>
                  <a:schemeClr val="dk1"/>
                </a:solidFill>
              </a:rPr>
              <a:t>specific</a:t>
            </a:r>
            <a:r>
              <a:rPr lang="en">
                <a:solidFill>
                  <a:schemeClr val="dk1"/>
                </a:solidFill>
              </a:rPr>
              <a:t> </a:t>
            </a:r>
            <a:r>
              <a:rPr lang="en">
                <a:solidFill>
                  <a:schemeClr val="dk1"/>
                </a:solidFill>
              </a:rPr>
              <a:t>health</a:t>
            </a:r>
            <a:r>
              <a:rPr lang="en">
                <a:solidFill>
                  <a:schemeClr val="dk1"/>
                </a:solidFill>
              </a:rPr>
              <a:t> regulations need be met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Silver Alloy Solder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Higher percentage of silver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Stronger than above alloys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Higher melting point </a:t>
            </a:r>
            <a:endParaRPr>
              <a:solidFill>
                <a:schemeClr val="dk1"/>
              </a:solidFill>
            </a:endParaRPr>
          </a:p>
        </p:txBody>
      </p:sp>
      <p:pic>
        <p:nvPicPr>
          <p:cNvPr id="96" name="Google Shape;96;p18"/>
          <p:cNvPicPr preferRelativeResize="0"/>
          <p:nvPr/>
        </p:nvPicPr>
        <p:blipFill>
          <a:blip r:embed="rId3">
            <a:alphaModFix/>
          </a:blip>
          <a:stretch>
            <a:fillRect/>
          </a:stretch>
        </p:blipFill>
        <p:spPr>
          <a:xfrm>
            <a:off x="5751800" y="2079750"/>
            <a:ext cx="2992249" cy="2706049"/>
          </a:xfrm>
          <a:prstGeom prst="rect">
            <a:avLst/>
          </a:prstGeom>
          <a:noFill/>
          <a:ln>
            <a:noFill/>
          </a:ln>
        </p:spPr>
      </p:pic>
      <p:pic>
        <p:nvPicPr>
          <p:cNvPr id="97" name="Google Shape;97;p18"/>
          <p:cNvPicPr preferRelativeResize="0"/>
          <p:nvPr/>
        </p:nvPicPr>
        <p:blipFill>
          <a:blip r:embed="rId4">
            <a:alphaModFix/>
          </a:blip>
          <a:stretch>
            <a:fillRect/>
          </a:stretch>
        </p:blipFill>
        <p:spPr>
          <a:xfrm>
            <a:off x="6342827" y="200277"/>
            <a:ext cx="2550650" cy="1242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solder</a:t>
            </a:r>
            <a:endParaRPr/>
          </a:p>
        </p:txBody>
      </p:sp>
      <p:sp>
        <p:nvSpPr>
          <p:cNvPr id="103" name="Google Shape;103;p19"/>
          <p:cNvSpPr txBox="1"/>
          <p:nvPr>
            <p:ph idx="1" type="body"/>
          </p:nvPr>
        </p:nvSpPr>
        <p:spPr>
          <a:xfrm>
            <a:off x="311700" y="11428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Mount the component. Securing it by bending the wires about 45 degrees.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Heat the iron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To about </a:t>
            </a:r>
            <a:r>
              <a:rPr lang="en">
                <a:solidFill>
                  <a:schemeClr val="dk1"/>
                </a:solidFill>
              </a:rPr>
              <a:t>400 degrees C*</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Tin the tip of the Iron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“Tinning” Applying a little bit of solder to the tip. Allows for better heat transfer.</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Heat the Joint.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Touch tip of iron to the joint. At an angle about 45 degrees.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Holding it there for 3-4 seconds.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Apply Solder to Joint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Apply</a:t>
            </a:r>
            <a:r>
              <a:rPr lang="en">
                <a:solidFill>
                  <a:schemeClr val="dk1"/>
                </a:solidFill>
              </a:rPr>
              <a:t> the solder to the joint. Not to the iron.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You want the joint to be hot enough to melt the solder when touched.</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21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Good soldering vs. Bad soldering</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20"/>
          <p:cNvPicPr preferRelativeResize="0"/>
          <p:nvPr/>
        </p:nvPicPr>
        <p:blipFill>
          <a:blip r:embed="rId3">
            <a:alphaModFix/>
          </a:blip>
          <a:stretch>
            <a:fillRect/>
          </a:stretch>
        </p:blipFill>
        <p:spPr>
          <a:xfrm>
            <a:off x="6750750" y="1165300"/>
            <a:ext cx="2225050" cy="2812902"/>
          </a:xfrm>
          <a:prstGeom prst="rect">
            <a:avLst/>
          </a:prstGeom>
          <a:noFill/>
          <a:ln>
            <a:noFill/>
          </a:ln>
        </p:spPr>
      </p:pic>
      <p:pic>
        <p:nvPicPr>
          <p:cNvPr id="111" name="Google Shape;111;p20"/>
          <p:cNvPicPr preferRelativeResize="0"/>
          <p:nvPr/>
        </p:nvPicPr>
        <p:blipFill>
          <a:blip r:embed="rId4">
            <a:alphaModFix/>
          </a:blip>
          <a:stretch>
            <a:fillRect/>
          </a:stretch>
        </p:blipFill>
        <p:spPr>
          <a:xfrm>
            <a:off x="152100" y="786725"/>
            <a:ext cx="3524250" cy="2033696"/>
          </a:xfrm>
          <a:prstGeom prst="rect">
            <a:avLst/>
          </a:prstGeom>
          <a:noFill/>
          <a:ln>
            <a:noFill/>
          </a:ln>
        </p:spPr>
      </p:pic>
      <p:pic>
        <p:nvPicPr>
          <p:cNvPr id="112" name="Google Shape;112;p20"/>
          <p:cNvPicPr preferRelativeResize="0"/>
          <p:nvPr/>
        </p:nvPicPr>
        <p:blipFill>
          <a:blip r:embed="rId5">
            <a:alphaModFix/>
          </a:blip>
          <a:stretch>
            <a:fillRect/>
          </a:stretch>
        </p:blipFill>
        <p:spPr>
          <a:xfrm>
            <a:off x="152100" y="3273475"/>
            <a:ext cx="3524250" cy="1295400"/>
          </a:xfrm>
          <a:prstGeom prst="rect">
            <a:avLst/>
          </a:prstGeom>
          <a:noFill/>
          <a:ln>
            <a:noFill/>
          </a:ln>
        </p:spPr>
      </p:pic>
      <p:sp>
        <p:nvSpPr>
          <p:cNvPr id="113" name="Google Shape;113;p20"/>
          <p:cNvSpPr txBox="1"/>
          <p:nvPr/>
        </p:nvSpPr>
        <p:spPr>
          <a:xfrm>
            <a:off x="3676338" y="740250"/>
            <a:ext cx="2998200" cy="42252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800"/>
              </a:spcBef>
              <a:spcAft>
                <a:spcPts val="0"/>
              </a:spcAft>
              <a:buClr>
                <a:schemeClr val="dk1"/>
              </a:buClr>
              <a:buSzPts val="1500"/>
              <a:buFont typeface="Roboto"/>
              <a:buChar char="●"/>
            </a:pPr>
            <a:r>
              <a:rPr b="1" lang="en" sz="1500" u="sng">
                <a:solidFill>
                  <a:schemeClr val="dk1"/>
                </a:solidFill>
                <a:hlinkClick r:id="rId6">
                  <a:extLst>
                    <a:ext uri="{A12FA001-AC4F-418D-AE19-62706E023703}">
                      <ahyp:hlinkClr val="tx"/>
                    </a:ext>
                  </a:extLst>
                </a:hlinkClick>
              </a:rPr>
              <a:t>Good wetting:</a:t>
            </a:r>
            <a:r>
              <a:rPr lang="en" sz="1500" u="sng">
                <a:solidFill>
                  <a:schemeClr val="dk1"/>
                </a:solidFill>
                <a:hlinkClick r:id="rId7">
                  <a:extLst>
                    <a:ext uri="{A12FA001-AC4F-418D-AE19-62706E023703}">
                      <ahyp:hlinkClr val="tx"/>
                    </a:ext>
                  </a:extLst>
                </a:hlinkClick>
              </a:rPr>
              <a:t> </a:t>
            </a:r>
            <a:r>
              <a:rPr lang="en" sz="1500">
                <a:solidFill>
                  <a:schemeClr val="dk1"/>
                </a:solidFill>
              </a:rPr>
              <a:t>The concave shape proves that the solder has flowed properly and created a full connection with both the pin and the pad. </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Roboto"/>
              <a:buChar char="●"/>
            </a:pPr>
            <a:r>
              <a:rPr b="1" lang="en" sz="1500" u="sng">
                <a:solidFill>
                  <a:schemeClr val="dk1"/>
                </a:solidFill>
                <a:hlinkClick r:id="rId8">
                  <a:extLst>
                    <a:ext uri="{A12FA001-AC4F-418D-AE19-62706E023703}">
                      <ahyp:hlinkClr val="tx"/>
                    </a:ext>
                  </a:extLst>
                </a:hlinkClick>
              </a:rPr>
              <a:t>Strong joint:</a:t>
            </a:r>
            <a:r>
              <a:rPr lang="en" sz="1500" u="sng">
                <a:solidFill>
                  <a:schemeClr val="dk1"/>
                </a:solidFill>
                <a:hlinkClick r:id="rId9">
                  <a:extLst>
                    <a:ext uri="{A12FA001-AC4F-418D-AE19-62706E023703}">
                      <ahyp:hlinkClr val="tx"/>
                    </a:ext>
                  </a:extLst>
                </a:hlinkClick>
              </a:rPr>
              <a:t> </a:t>
            </a:r>
            <a:r>
              <a:rPr lang="en" sz="1500">
                <a:solidFill>
                  <a:schemeClr val="dk1"/>
                </a:solidFill>
              </a:rPr>
              <a:t>The smooth, concave fillet is the result of the solder adhering to the metal surfaces, which indicates a strong and reliable joint. </a:t>
            </a:r>
            <a:endParaRPr sz="19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1"/>
          <p:cNvPicPr preferRelativeResize="0"/>
          <p:nvPr/>
        </p:nvPicPr>
        <p:blipFill>
          <a:blip r:embed="rId3">
            <a:alphaModFix/>
          </a:blip>
          <a:stretch>
            <a:fillRect/>
          </a:stretch>
        </p:blipFill>
        <p:spPr>
          <a:xfrm>
            <a:off x="610700" y="287362"/>
            <a:ext cx="7796475" cy="4568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